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71" r:id="rId3"/>
    <p:sldId id="256" r:id="rId4"/>
    <p:sldId id="258" r:id="rId5"/>
    <p:sldId id="259" r:id="rId6"/>
    <p:sldId id="260" r:id="rId7"/>
    <p:sldId id="273" r:id="rId8"/>
    <p:sldId id="272" r:id="rId9"/>
    <p:sldId id="268" r:id="rId10"/>
    <p:sldId id="269" r:id="rId11"/>
    <p:sldId id="267" r:id="rId12"/>
    <p:sldId id="270" r:id="rId13"/>
    <p:sldId id="277" r:id="rId14"/>
    <p:sldId id="261" r:id="rId15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DCF7F595-F88E-4669-A9EC-0F4FB055568F}" type="datetimeFigureOut">
              <a:rPr lang="he-IL" smtClean="0"/>
              <a:t>י"ח/תמוז/תשפ"ד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391AB9D8-9B19-4650-9B58-456F5AE38DC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27328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1F4C4-2CB3-EE4B-CFFF-219632577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34951-9D5A-15E7-F91A-64F7B5D175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4BCCB-D873-0CF3-02F7-56FFD2A1B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8CF63-41B5-4FE8-93C1-2C21199C7630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95E81-6D85-436D-A10D-914CC0C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AA7CA-328B-CD36-4410-1FD9A232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4179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65987-0D51-6777-F142-CF80C1CA9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63B7D4-4D00-2A6B-D4D5-EE4824DCF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A7BE3-5AD1-2376-E7FC-CE3C1672B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0FEA01-0E4E-49FB-919E-7F7B3689B18D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05594-F0D3-47E5-959C-3E90D6881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7D69F-6695-8072-EA8F-9352945F6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4835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93538-DD9B-9833-E0C4-77E40D8D0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20A042-AAA7-A833-3C93-4042247A18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DC6FA-9E25-0E89-22E4-AC2A7131D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D14A8-9F4E-4311-A42A-AB0C61214A1E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850D3-A1C8-AE33-608F-09EB6D228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978A6-7506-0288-8428-65AB66F51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7958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FA33F-143C-9651-3A3D-F84DB0A0A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A0F10-007B-1EB3-E1D0-0E51D2203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E1B65-89A8-DED2-08D7-FB87FC689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E8A72-3373-4F33-BEE9-A5A84BE7C7F4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DC18B-4CBD-E57D-728C-40CC5FE22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120A0-9420-A91D-7F39-646ED420D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52988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15479-0990-2B36-5BBA-BC70D61EA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8CB4C-CA38-F1FD-6749-E1D3942E9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B67AB-B61C-D78F-3E78-A3943D599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48721-50BD-4CE0-AB41-C2BD055A534C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63B09-080A-3492-8397-ABA685700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EC506-5C04-0755-CE14-3918F844E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2236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C276C-0241-3CC7-5853-5A9C680BE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F7E555-58E5-2D60-8F9C-D73B700043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0B249-4BB3-809B-BDCB-4AAA32526B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445782-C348-1591-2016-9F28C7A21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8FF86-0E78-449F-99D7-FF10B0DF7D7B}" type="datetime8">
              <a:rPr lang="he-IL" smtClean="0"/>
              <a:t>24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CDCCB-DDBB-5D20-1F44-90C74B22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9C386-0A5E-F626-9666-8DE8D22E7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82231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1A9BD-30EA-AD39-9C3C-5630B52E8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BC35C-C93C-281A-E798-52B97D589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CE6B7-B954-6F68-3A1A-A226BA352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112A3-B6A8-5099-38C3-18BDBA431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ADBBB0-B914-C502-5B90-A0F7A70C57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8CC611-45AA-B3F9-D06F-769BCEB10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7100C-E20C-4DC7-8E95-A7C19AEE9305}" type="datetime8">
              <a:rPr lang="he-IL" smtClean="0"/>
              <a:t>24 יולי 24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5CF445-79FA-EA24-5D0E-44D77C74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470032-6E76-27F6-F818-7E9CA218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39484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FAAD9-C223-0900-C395-BAB4867C7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7B4CB5-3FA8-6C21-8F95-2699D9BF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20B35-24E4-4AED-A673-0CF84336B4EA}" type="datetime8">
              <a:rPr lang="he-IL" smtClean="0"/>
              <a:t>24 יולי 24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6CD0DA-1E9C-C7FA-9AA4-531B18071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9DDE8-1BC0-F32C-A09F-3120C1AAB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9153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FE8CC0-2694-9706-B313-6519F8C8B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84A-D1E0-484A-804A-76543E1F6B10}" type="datetime8">
              <a:rPr lang="he-IL" smtClean="0"/>
              <a:t>24 יולי 24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A7A421-E788-7D3A-14CF-BD3F1D0B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FA4285-93E5-C7C9-399E-AB194C14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8376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C3B09-0F0B-BF65-E401-D65A025C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0AFD6-6DA3-6BF4-96FF-C229A21023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D670C-4D7B-2FFC-ED70-889EFBFEA4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386629-51BA-BF52-B696-A62900DFD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EE4BA8-A58A-4AAF-995E-CAB7415CD80D}" type="datetime8">
              <a:rPr lang="he-IL" smtClean="0"/>
              <a:t>24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8DBC0-4791-723D-73F9-13A640E2D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9EEA9B-1D95-4E53-475C-426B43711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5147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A0A92-986D-253C-AC38-2563B28C0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F3F68F-89C2-4578-349D-7EFE288476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D7093-C9E6-2341-8FA4-210CD1C3A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6BE58-4D92-881C-AAB2-A2C647B4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25FD8F-0F46-4BEE-8E00-93D566096623}" type="datetime8">
              <a:rPr lang="he-IL" smtClean="0"/>
              <a:t>24 יולי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C103BA-1360-F13A-304F-A6CB6D550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F1E76-CCE6-72D8-58ED-B4902678B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5526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ABCF92-6768-7C8E-F1CD-47A437650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CB9C5-37BE-76FA-E858-7B8DB8DD4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62C81-3FDF-F56B-FE11-B8864E2114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17A78C-7226-47D7-B30D-C60E92DCE9BC}" type="datetime8">
              <a:rPr lang="he-IL" smtClean="0"/>
              <a:t>24 יולי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B2D93-ADD6-D54C-85B3-97FB9D590A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A98AF-F36F-2D8B-E9AD-5D09930A6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C24C3C-60E1-4892-AEC8-068132A128A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532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0.png"/><Relationship Id="rId7" Type="http://schemas.openxmlformats.org/officeDocument/2006/relationships/image" Target="../media/image27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8.png"/><Relationship Id="rId10" Type="http://schemas.openxmlformats.org/officeDocument/2006/relationships/image" Target="../media/image23.png"/><Relationship Id="rId4" Type="http://schemas.openxmlformats.org/officeDocument/2006/relationships/image" Target="../media/image31.png"/><Relationship Id="rId9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364457-9AE2-EF93-CC4B-12276FBC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7017" y="-1318"/>
            <a:ext cx="7077963" cy="1355496"/>
          </a:xfrm>
        </p:spPr>
        <p:txBody>
          <a:bodyPr>
            <a:normAutofit fontScale="90000"/>
          </a:bodyPr>
          <a:lstStyle/>
          <a:p>
            <a:pPr rtl="0"/>
            <a:r>
              <a:rPr lang="en-US" sz="3200" b="1" dirty="0">
                <a:solidFill>
                  <a:srgbClr val="0070C0"/>
                </a:solidFill>
              </a:rPr>
              <a:t>Course: Image Processing 31651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Assignment #21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Pixel to Pixel Operations (Part 1) – </a:t>
            </a:r>
            <a:r>
              <a:rPr lang="en-US" sz="3200" b="1" dirty="0">
                <a:solidFill>
                  <a:srgbClr val="FF0000"/>
                </a:solidFill>
              </a:rPr>
              <a:t>version 2</a:t>
            </a:r>
            <a:endParaRPr lang="he-IL" sz="3200" b="1" dirty="0">
              <a:solidFill>
                <a:srgbClr val="FF000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310BE6-3F81-9FB9-07A6-25E1FC274E98}"/>
              </a:ext>
            </a:extLst>
          </p:cNvPr>
          <p:cNvGraphicFramePr>
            <a:graphicFrameLocks noGrp="1"/>
          </p:cNvGraphicFramePr>
          <p:nvPr/>
        </p:nvGraphicFramePr>
        <p:xfrm>
          <a:off x="505839" y="1443045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DDD76-149D-5CD9-20D8-E0D7C8A1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1</a:t>
            </a:fld>
            <a:endParaRPr lang="he-IL" sz="1600" dirty="0"/>
          </a:p>
        </p:txBody>
      </p:sp>
      <p:pic>
        <p:nvPicPr>
          <p:cNvPr id="2" name="Picture 1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30125289-0874-E85E-63D6-B9B4F2C31D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4" y="3236167"/>
            <a:ext cx="1642513" cy="1846851"/>
          </a:xfrm>
          <a:prstGeom prst="rect">
            <a:avLst/>
          </a:prstGeom>
        </p:spPr>
      </p:pic>
      <p:pic>
        <p:nvPicPr>
          <p:cNvPr id="7" name="Picture 6" descr="A person in a uniform&#10;&#10;Description automatically generated">
            <a:extLst>
              <a:ext uri="{FF2B5EF4-FFF2-40B4-BE49-F238E27FC236}">
                <a16:creationId xmlns:a16="http://schemas.microsoft.com/office/drawing/2014/main" id="{475EB80C-A92F-F3B4-12B8-2283C49E2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626894"/>
            <a:ext cx="1462391" cy="2065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A24B95-E992-B8A2-C876-E5178DBDC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08295"/>
            <a:ext cx="1550593" cy="206573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ECA60B-3674-650A-5502-62E9FA037AB6}"/>
              </a:ext>
            </a:extLst>
          </p:cNvPr>
          <p:cNvGraphicFramePr>
            <a:graphicFrameLocks noGrp="1"/>
          </p:cNvGraphicFramePr>
          <p:nvPr/>
        </p:nvGraphicFramePr>
        <p:xfrm>
          <a:off x="505838" y="1443044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Picture 8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CF5CA309-35FB-8F7C-74FD-F7F0FF210E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3" y="3236166"/>
            <a:ext cx="1642513" cy="1846851"/>
          </a:xfrm>
          <a:prstGeom prst="rect">
            <a:avLst/>
          </a:prstGeom>
        </p:spPr>
      </p:pic>
      <p:pic>
        <p:nvPicPr>
          <p:cNvPr id="10" name="Picture 9" descr="A person in a uniform&#10;&#10;Description automatically generated">
            <a:extLst>
              <a:ext uri="{FF2B5EF4-FFF2-40B4-BE49-F238E27FC236}">
                <a16:creationId xmlns:a16="http://schemas.microsoft.com/office/drawing/2014/main" id="{EA6DD5D2-0039-7666-5028-9983FEBA2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4626893"/>
            <a:ext cx="1462391" cy="2065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FF34B2-5484-C4F2-4E38-483B3E34E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608294"/>
            <a:ext cx="1550593" cy="206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80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8BC6330-E60D-E890-49E8-B919F83C9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4799" y="1802544"/>
            <a:ext cx="2245135" cy="24203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9D1FEF-8E7F-AACA-DA39-6C4EE027C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91382" y="6492875"/>
            <a:ext cx="300618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10</a:t>
            </a:fld>
            <a:endParaRPr lang="he-IL" sz="14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3EB8407-FC7D-BE05-2117-E9B9852C65CD}"/>
              </a:ext>
            </a:extLst>
          </p:cNvPr>
          <p:cNvGrpSpPr/>
          <p:nvPr/>
        </p:nvGrpSpPr>
        <p:grpSpPr>
          <a:xfrm>
            <a:off x="9956154" y="676493"/>
            <a:ext cx="2235846" cy="3139433"/>
            <a:chOff x="9840104" y="1689670"/>
            <a:chExt cx="2235846" cy="3139433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C221B84-D958-CDA5-87B5-EE70EFB362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313268" y="2010683"/>
              <a:ext cx="382623" cy="1234386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3A3BA5-C4AD-5C51-9565-B8DFC797099D}"/>
                </a:ext>
              </a:extLst>
            </p:cNvPr>
            <p:cNvSpPr/>
            <p:nvPr/>
          </p:nvSpPr>
          <p:spPr>
            <a:xfrm>
              <a:off x="11014955" y="1689670"/>
              <a:ext cx="1060995" cy="359089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location</a:t>
              </a:r>
              <a:endParaRPr lang="he-IL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D31964-CB08-017D-FE99-55AF23BC8984}"/>
                </a:ext>
              </a:extLst>
            </p:cNvPr>
            <p:cNvSpPr/>
            <p:nvPr/>
          </p:nvSpPr>
          <p:spPr>
            <a:xfrm>
              <a:off x="9840104" y="2169244"/>
              <a:ext cx="1378812" cy="35908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RGB values</a:t>
              </a:r>
              <a:endParaRPr lang="he-IL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AAEEAB5B-0508-98BC-4574-45971565BE20}"/>
                </a:ext>
              </a:extLst>
            </p:cNvPr>
            <p:cNvCxnSpPr>
              <a:cxnSpLocks/>
            </p:cNvCxnSpPr>
            <p:nvPr/>
          </p:nvCxnSpPr>
          <p:spPr>
            <a:xfrm>
              <a:off x="10408379" y="2540498"/>
              <a:ext cx="0" cy="126719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D517AD1-14F6-CF60-7F0A-B9E41ED2DC26}"/>
                </a:ext>
              </a:extLst>
            </p:cNvPr>
            <p:cNvSpPr/>
            <p:nvPr/>
          </p:nvSpPr>
          <p:spPr>
            <a:xfrm>
              <a:off x="10408379" y="3807697"/>
              <a:ext cx="359365" cy="1021406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46F62BF-E123-6D4E-A497-230276C8C0C1}"/>
                </a:ext>
              </a:extLst>
            </p:cNvPr>
            <p:cNvSpPr/>
            <p:nvPr/>
          </p:nvSpPr>
          <p:spPr>
            <a:xfrm>
              <a:off x="10933209" y="3164958"/>
              <a:ext cx="359365" cy="655721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0B75030-CCA3-3BC1-4387-A48397DA87CD}"/>
              </a:ext>
            </a:extLst>
          </p:cNvPr>
          <p:cNvSpPr/>
          <p:nvPr/>
        </p:nvSpPr>
        <p:spPr>
          <a:xfrm>
            <a:off x="313919" y="858459"/>
            <a:ext cx="1634247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A211.bmp</a:t>
            </a:r>
            <a:endParaRPr lang="he-IL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260087-4FF1-3111-B564-5FB08244B566}"/>
              </a:ext>
            </a:extLst>
          </p:cNvPr>
          <p:cNvSpPr txBox="1"/>
          <p:nvPr/>
        </p:nvSpPr>
        <p:spPr>
          <a:xfrm>
            <a:off x="2619947" y="793530"/>
            <a:ext cx="6883763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he-IL"/>
            </a:defPPr>
            <a:lvl1pPr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he-IL" dirty="0"/>
          </a:p>
        </p:txBody>
      </p:sp>
      <p:sp>
        <p:nvSpPr>
          <p:cNvPr id="7" name="Google Shape;104;p3">
            <a:extLst>
              <a:ext uri="{FF2B5EF4-FFF2-40B4-BE49-F238E27FC236}">
                <a16:creationId xmlns:a16="http://schemas.microsoft.com/office/drawing/2014/main" id="{90052B74-158A-4BDD-3C45-CDB78155A58D}"/>
              </a:ext>
            </a:extLst>
          </p:cNvPr>
          <p:cNvSpPr txBox="1"/>
          <p:nvPr/>
        </p:nvSpPr>
        <p:spPr>
          <a:xfrm>
            <a:off x="1131043" y="0"/>
            <a:ext cx="9083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21.8 – 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demonstration using profiler –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part 3/5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8E44700-308E-CD46-C8FE-AA7A5401C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5668" y="4318400"/>
            <a:ext cx="2409825" cy="2514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6EC05F4-C5DC-5D0D-474E-5F9C2BED7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266" y="4318400"/>
            <a:ext cx="3162300" cy="25146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8035042-D1D9-CDEC-3F07-F7A033B4D0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346" y="1404462"/>
            <a:ext cx="3865667" cy="2913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130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0580347-B161-C30B-6B55-32999AB61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782" y="2174531"/>
            <a:ext cx="2608431" cy="28195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A71D29-E23B-EEC9-AD43-EF15BA261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6694" y="0"/>
            <a:ext cx="465306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11</a:t>
            </a:fld>
            <a:endParaRPr lang="he-IL" sz="14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68DE89B-EC5B-B0B4-FCB1-CF357A131C56}"/>
              </a:ext>
            </a:extLst>
          </p:cNvPr>
          <p:cNvGrpSpPr/>
          <p:nvPr/>
        </p:nvGrpSpPr>
        <p:grpSpPr>
          <a:xfrm>
            <a:off x="10131104" y="744880"/>
            <a:ext cx="1928361" cy="3554745"/>
            <a:chOff x="10131104" y="744880"/>
            <a:chExt cx="1928361" cy="3554745"/>
          </a:xfrm>
        </p:grpSpPr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F513E58-8F3C-89D7-E6BA-D19478595F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634281" y="1434120"/>
              <a:ext cx="310981" cy="1234387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108D398-3CDA-F8B6-B321-D27C393DDCF6}"/>
                </a:ext>
              </a:extLst>
            </p:cNvPr>
            <p:cNvSpPr/>
            <p:nvPr/>
          </p:nvSpPr>
          <p:spPr>
            <a:xfrm>
              <a:off x="11034818" y="1113107"/>
              <a:ext cx="1024647" cy="321013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location</a:t>
              </a:r>
              <a:endParaRPr lang="he-IL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AABA6CC-688F-F804-F2F1-D657B58C831C}"/>
                </a:ext>
              </a:extLst>
            </p:cNvPr>
            <p:cNvSpPr/>
            <p:nvPr/>
          </p:nvSpPr>
          <p:spPr>
            <a:xfrm>
              <a:off x="10131104" y="744880"/>
              <a:ext cx="1331576" cy="321013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RGB values</a:t>
              </a:r>
              <a:endParaRPr lang="he-IL" dirty="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AC183CB-A95D-3EC3-6593-6F114729DE00}"/>
                </a:ext>
              </a:extLst>
            </p:cNvPr>
            <p:cNvCxnSpPr>
              <a:cxnSpLocks/>
            </p:cNvCxnSpPr>
            <p:nvPr/>
          </p:nvCxnSpPr>
          <p:spPr>
            <a:xfrm>
              <a:off x="10796892" y="1103735"/>
              <a:ext cx="0" cy="2141591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67D8F90F-8CE2-88CB-4B11-6A7D28C29F91}"/>
                </a:ext>
              </a:extLst>
            </p:cNvPr>
            <p:cNvSpPr/>
            <p:nvPr/>
          </p:nvSpPr>
          <p:spPr>
            <a:xfrm>
              <a:off x="10403935" y="3254698"/>
              <a:ext cx="368435" cy="1044927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5947D2-0C74-F13F-46D7-6C5BDEB06799}"/>
                </a:ext>
              </a:extLst>
            </p:cNvPr>
            <p:cNvSpPr/>
            <p:nvPr/>
          </p:nvSpPr>
          <p:spPr>
            <a:xfrm>
              <a:off x="10997321" y="2571229"/>
              <a:ext cx="412009" cy="683469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36C168D-7D90-1410-6202-4E5085447205}"/>
              </a:ext>
            </a:extLst>
          </p:cNvPr>
          <p:cNvSpPr/>
          <p:nvPr/>
        </p:nvSpPr>
        <p:spPr>
          <a:xfrm>
            <a:off x="241363" y="744880"/>
            <a:ext cx="1447800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A212.bmp</a:t>
            </a:r>
            <a:endParaRPr lang="he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93B5B3-FD2A-C0DA-AE14-00D49ED6DA09}"/>
              </a:ext>
            </a:extLst>
          </p:cNvPr>
          <p:cNvSpPr txBox="1"/>
          <p:nvPr/>
        </p:nvSpPr>
        <p:spPr>
          <a:xfrm>
            <a:off x="1911687" y="844099"/>
            <a:ext cx="8044776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he-IL"/>
            </a:defPPr>
            <a:lvl1pPr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he-IL" dirty="0"/>
          </a:p>
        </p:txBody>
      </p:sp>
      <p:sp>
        <p:nvSpPr>
          <p:cNvPr id="15" name="Google Shape;104;p3">
            <a:extLst>
              <a:ext uri="{FF2B5EF4-FFF2-40B4-BE49-F238E27FC236}">
                <a16:creationId xmlns:a16="http://schemas.microsoft.com/office/drawing/2014/main" id="{3FAC7220-A945-9FB5-98CD-33B683D6213E}"/>
              </a:ext>
            </a:extLst>
          </p:cNvPr>
          <p:cNvSpPr txBox="1"/>
          <p:nvPr/>
        </p:nvSpPr>
        <p:spPr>
          <a:xfrm>
            <a:off x="1108750" y="0"/>
            <a:ext cx="9083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21.7 – 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demonstration using profiler –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part 4/5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AEB81F0-D0DF-40D2-5CB7-DD5593D34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1876" y="4305299"/>
            <a:ext cx="2400300" cy="25622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8ACA8E2-1EB7-48F5-F7EA-0D406F237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5829" y="4314825"/>
            <a:ext cx="3162300" cy="254317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0C88C7F-3488-E13F-20AB-121BE643D3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3845" y="1342636"/>
            <a:ext cx="3891063" cy="291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0108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FDBE4E-D1BD-22AD-AB0C-2B870DD5C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7511" y="-65126"/>
            <a:ext cx="494489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12</a:t>
            </a:fld>
            <a:endParaRPr lang="he-IL" sz="1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7DD68B-B27A-3AEC-23D8-DF5930DF99B6}"/>
              </a:ext>
            </a:extLst>
          </p:cNvPr>
          <p:cNvSpPr/>
          <p:nvPr/>
        </p:nvSpPr>
        <p:spPr>
          <a:xfrm>
            <a:off x="456389" y="5108822"/>
            <a:ext cx="1634247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A2121.bmp</a:t>
            </a:r>
            <a:endParaRPr lang="he-I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0F1177-558A-52C5-231F-52F19B2EF261}"/>
              </a:ext>
            </a:extLst>
          </p:cNvPr>
          <p:cNvSpPr/>
          <p:nvPr/>
        </p:nvSpPr>
        <p:spPr>
          <a:xfrm>
            <a:off x="258997" y="2838419"/>
            <a:ext cx="1634247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A2111.bmp</a:t>
            </a:r>
            <a:endParaRPr lang="he-I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01B0A4-475C-C0F3-B0CF-D3E4F4A9DA4E}"/>
              </a:ext>
            </a:extLst>
          </p:cNvPr>
          <p:cNvSpPr/>
          <p:nvPr/>
        </p:nvSpPr>
        <p:spPr>
          <a:xfrm>
            <a:off x="99301" y="5665078"/>
            <a:ext cx="2694562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With min_max_algorithm</a:t>
            </a:r>
            <a:endParaRPr lang="he-I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E8C9A0-BB7E-7961-C5E3-E2EB42B4A68C}"/>
              </a:ext>
            </a:extLst>
          </p:cNvPr>
          <p:cNvSpPr/>
          <p:nvPr/>
        </p:nvSpPr>
        <p:spPr>
          <a:xfrm>
            <a:off x="-10537" y="3377236"/>
            <a:ext cx="2500818" cy="5320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With spoiled_Image algorithm</a:t>
            </a:r>
            <a:endParaRPr lang="he-I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3B2012-59A3-0F6F-3049-705DFFCB1D3D}"/>
              </a:ext>
            </a:extLst>
          </p:cNvPr>
          <p:cNvSpPr/>
          <p:nvPr/>
        </p:nvSpPr>
        <p:spPr>
          <a:xfrm>
            <a:off x="192933" y="6221334"/>
            <a:ext cx="2297348" cy="3513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(145,145,145)=R,G,B</a:t>
            </a:r>
            <a:endParaRPr lang="he-IL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1A9AB16-3397-9A90-00BA-217BBBF8DCC4}"/>
              </a:ext>
            </a:extLst>
          </p:cNvPr>
          <p:cNvSpPr/>
          <p:nvPr/>
        </p:nvSpPr>
        <p:spPr>
          <a:xfrm>
            <a:off x="99301" y="4037457"/>
            <a:ext cx="1953638" cy="3131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(94,94,94)=R,G,B</a:t>
            </a:r>
            <a:endParaRPr lang="he-IL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6E3DF8-E769-E87E-82A8-3780BC7FECDA}"/>
              </a:ext>
            </a:extLst>
          </p:cNvPr>
          <p:cNvSpPr/>
          <p:nvPr/>
        </p:nvSpPr>
        <p:spPr>
          <a:xfrm>
            <a:off x="258998" y="661568"/>
            <a:ext cx="1634247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A201gray.bmp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71A9F9-DB58-155D-2CA5-EB13C759044E}"/>
              </a:ext>
            </a:extLst>
          </p:cNvPr>
          <p:cNvSpPr/>
          <p:nvPr/>
        </p:nvSpPr>
        <p:spPr>
          <a:xfrm>
            <a:off x="-10538" y="1192922"/>
            <a:ext cx="2173321" cy="5320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Original gray image</a:t>
            </a:r>
            <a:endParaRPr lang="he-IL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992F10-282A-A505-29B3-DD5A626ECB82}"/>
              </a:ext>
            </a:extLst>
          </p:cNvPr>
          <p:cNvSpPr/>
          <p:nvPr/>
        </p:nvSpPr>
        <p:spPr>
          <a:xfrm>
            <a:off x="166991" y="1868882"/>
            <a:ext cx="2323290" cy="31310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(146,146,146)=R,G,B</a:t>
            </a:r>
            <a:endParaRPr lang="he-IL" dirty="0"/>
          </a:p>
        </p:txBody>
      </p:sp>
      <p:sp>
        <p:nvSpPr>
          <p:cNvPr id="3" name="Google Shape;104;p3">
            <a:extLst>
              <a:ext uri="{FF2B5EF4-FFF2-40B4-BE49-F238E27FC236}">
                <a16:creationId xmlns:a16="http://schemas.microsoft.com/office/drawing/2014/main" id="{F285947B-5D49-ADBD-E77C-2F000AEB99BC}"/>
              </a:ext>
            </a:extLst>
          </p:cNvPr>
          <p:cNvSpPr txBox="1"/>
          <p:nvPr/>
        </p:nvSpPr>
        <p:spPr>
          <a:xfrm>
            <a:off x="1336743" y="-91548"/>
            <a:ext cx="9083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21.8 – 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demonstration using profiler –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part 5/5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8F52356-B7D6-495E-B5CE-70163BF7B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4977" y="4709596"/>
            <a:ext cx="2870337" cy="21484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49BF5C8-44EB-5ED2-2AC2-15FE13B0A6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1148" y="4709596"/>
            <a:ext cx="2012631" cy="214840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2ED069D-DC89-2892-D382-594EED18F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5525" y="4712502"/>
            <a:ext cx="2667811" cy="214549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A97DC7D-C149-A80C-1C37-69335BA3B8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5214" y="2416234"/>
            <a:ext cx="2850100" cy="214840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55AD8E-2022-7530-CEFF-E6D22E9454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3787" y="2464229"/>
            <a:ext cx="2034967" cy="212344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A077388-283C-A0CA-654D-26C8DA9D28D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95525" y="2439270"/>
            <a:ext cx="2701779" cy="214840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8DD350A-3E4E-C666-9170-BE1CAB2EAD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16523" y="360372"/>
            <a:ext cx="2571346" cy="192264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3F80CEF-0DA7-6429-C1D9-43EB756186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311148" y="423059"/>
            <a:ext cx="1831062" cy="191067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080F335-E347-D220-1001-1BF47216848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82153" y="219840"/>
            <a:ext cx="2609847" cy="2122466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8FBBF54-CE7A-CD0A-87AB-8BEC6ED83959}"/>
              </a:ext>
            </a:extLst>
          </p:cNvPr>
          <p:cNvCxnSpPr>
            <a:cxnSpLocks/>
          </p:cNvCxnSpPr>
          <p:nvPr/>
        </p:nvCxnSpPr>
        <p:spPr>
          <a:xfrm>
            <a:off x="5758" y="4616988"/>
            <a:ext cx="12192000" cy="48638"/>
          </a:xfrm>
          <a:prstGeom prst="line">
            <a:avLst/>
          </a:prstGeom>
          <a:ln w="381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6ABA551-AD6B-C78B-D7EF-8B3EA1DF5663}"/>
              </a:ext>
            </a:extLst>
          </p:cNvPr>
          <p:cNvCxnSpPr>
            <a:cxnSpLocks/>
          </p:cNvCxnSpPr>
          <p:nvPr/>
        </p:nvCxnSpPr>
        <p:spPr>
          <a:xfrm>
            <a:off x="-10538" y="2356082"/>
            <a:ext cx="12192000" cy="48638"/>
          </a:xfrm>
          <a:prstGeom prst="line">
            <a:avLst/>
          </a:prstGeom>
          <a:ln w="38100">
            <a:prstDash val="lg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781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16">
            <a:extLst>
              <a:ext uri="{FF2B5EF4-FFF2-40B4-BE49-F238E27FC236}">
                <a16:creationId xmlns:a16="http://schemas.microsoft.com/office/drawing/2014/main" id="{07C4D8E5-7030-351B-8580-A0DE26CDAB89}"/>
              </a:ext>
            </a:extLst>
          </p:cNvPr>
          <p:cNvSpPr txBox="1"/>
          <p:nvPr/>
        </p:nvSpPr>
        <p:spPr>
          <a:xfrm>
            <a:off x="196237" y="1480662"/>
            <a:ext cx="11799526" cy="120032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we can see that the min-max algorithm succeed to fix the spoiling of the gray image. We examine using the profiles one pixel and obviously the restoration succeed upon it.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The row and column profiles also indicate that the </a:t>
            </a:r>
            <a:r>
              <a:rPr lang="en-US" sz="1800" dirty="0">
                <a:solidFill>
                  <a:schemeClr val="bg1"/>
                </a:solidFill>
              </a:rPr>
              <a:t>min-max is a good restoration – the levels are same to the original image. 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  <a:endParaRPr lang="he-IL" sz="1800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48C2485-A6A9-F738-5A2C-305F6D2D8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1830" y="0"/>
            <a:ext cx="470170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13</a:t>
            </a:fld>
            <a:endParaRPr lang="he-IL" sz="1400" dirty="0"/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34BBF2E2-E652-8214-AB69-75CE1A19DD09}"/>
              </a:ext>
            </a:extLst>
          </p:cNvPr>
          <p:cNvSpPr txBox="1"/>
          <p:nvPr/>
        </p:nvSpPr>
        <p:spPr>
          <a:xfrm>
            <a:off x="4669894" y="103535"/>
            <a:ext cx="285221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21.9 –conclusions</a:t>
            </a:r>
            <a:endParaRPr sz="2800" b="1" u="sng" dirty="0">
              <a:solidFill>
                <a:srgbClr val="FF0000"/>
              </a:solidFill>
              <a:latin typeface="Calibri"/>
              <a:cs typeface="Calibri"/>
              <a:sym typeface="Corbe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A3998-22BF-E5EE-A59D-BE17707D0EF0}"/>
              </a:ext>
            </a:extLst>
          </p:cNvPr>
          <p:cNvSpPr txBox="1"/>
          <p:nvPr/>
        </p:nvSpPr>
        <p:spPr>
          <a:xfrm>
            <a:off x="4240565" y="3796528"/>
            <a:ext cx="3618563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Color value for pixel (74,259) is </a:t>
            </a:r>
            <a:r>
              <a:rPr lang="en-US" b="1" dirty="0"/>
              <a:t>94</a:t>
            </a:r>
            <a:r>
              <a:rPr lang="en-US" dirty="0"/>
              <a:t>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400577-3F40-FD93-6CCD-8A8F38BB9A6A}"/>
              </a:ext>
            </a:extLst>
          </p:cNvPr>
          <p:cNvSpPr txBox="1"/>
          <p:nvPr/>
        </p:nvSpPr>
        <p:spPr>
          <a:xfrm>
            <a:off x="81190" y="3796528"/>
            <a:ext cx="3618563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Color value for pixel (74,259) is </a:t>
            </a:r>
            <a:r>
              <a:rPr lang="en-US" b="1" dirty="0"/>
              <a:t>146</a:t>
            </a:r>
            <a:r>
              <a:rPr lang="en-US" dirty="0"/>
              <a:t>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693F69-BF8D-AE6C-20CF-85D767B36D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485" y="4235672"/>
            <a:ext cx="3503515" cy="2622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178B976-01AB-24D3-5D08-EA337B535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871" y="4199909"/>
            <a:ext cx="3526257" cy="26580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B570965-E8A3-9E3F-D67A-4A4C31C98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237" y="4238349"/>
            <a:ext cx="3503516" cy="261965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C50CB51-49F1-E527-15A0-A3F9F6F967DD}"/>
              </a:ext>
            </a:extLst>
          </p:cNvPr>
          <p:cNvSpPr txBox="1"/>
          <p:nvPr/>
        </p:nvSpPr>
        <p:spPr>
          <a:xfrm>
            <a:off x="8573437" y="3796528"/>
            <a:ext cx="3618563" cy="369332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Color value for pixel (74,259) is </a:t>
            </a:r>
            <a:r>
              <a:rPr lang="en-US" b="1" dirty="0"/>
              <a:t>145</a:t>
            </a:r>
            <a:r>
              <a:rPr lang="en-US" dirty="0"/>
              <a:t>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C992BB5-5D02-55F7-2512-6D37A76F355F}"/>
              </a:ext>
            </a:extLst>
          </p:cNvPr>
          <p:cNvSpPr/>
          <p:nvPr/>
        </p:nvSpPr>
        <p:spPr>
          <a:xfrm>
            <a:off x="9092961" y="3267923"/>
            <a:ext cx="2694562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With min_max_algorithm</a:t>
            </a:r>
            <a:endParaRPr lang="he-IL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1D54F02-D315-2AF4-15F0-9D8E3CFA89F1}"/>
              </a:ext>
            </a:extLst>
          </p:cNvPr>
          <p:cNvSpPr/>
          <p:nvPr/>
        </p:nvSpPr>
        <p:spPr>
          <a:xfrm>
            <a:off x="4669894" y="3105555"/>
            <a:ext cx="2500818" cy="5320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With spoiled_Image algorithm</a:t>
            </a:r>
            <a:endParaRPr lang="he-IL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53A2837-FF8F-E100-A8DF-1E40148AF71A}"/>
              </a:ext>
            </a:extLst>
          </p:cNvPr>
          <p:cNvSpPr/>
          <p:nvPr/>
        </p:nvSpPr>
        <p:spPr>
          <a:xfrm>
            <a:off x="732817" y="3193668"/>
            <a:ext cx="2173321" cy="5320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Original gray image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05117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78BFC-D2FA-1FDA-CE66-87D022164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23970" y="6492875"/>
            <a:ext cx="368030" cy="365125"/>
          </a:xfrm>
        </p:spPr>
        <p:txBody>
          <a:bodyPr/>
          <a:lstStyle/>
          <a:p>
            <a:fld id="{1CC24C3C-60E1-4892-AEC8-068132A128A1}" type="slidenum">
              <a:rPr lang="he-IL" smtClean="0"/>
              <a:t>14</a:t>
            </a:fld>
            <a:endParaRPr lang="he-IL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6224B8A-F7BB-1D66-7B53-70D58373F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3673" y="87550"/>
            <a:ext cx="4484654" cy="542824"/>
          </a:xfrm>
        </p:spPr>
        <p:txBody>
          <a:bodyPr>
            <a:normAutofit/>
          </a:bodyPr>
          <a:lstStyle/>
          <a:p>
            <a:pPr algn="l"/>
            <a:r>
              <a:rPr lang="en-US" sz="2800" b="1" u="sng" dirty="0">
                <a:solidFill>
                  <a:srgbClr val="0070C0"/>
                </a:solidFill>
                <a:latin typeface="+mn-lt"/>
              </a:rPr>
              <a:t>21.10 What did we learned </a:t>
            </a:r>
            <a:endParaRPr lang="en-US" sz="2800" u="sng" dirty="0">
              <a:latin typeface="Cooper Black" panose="0208090404030B0204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84DAA2-829B-A6E0-A2AD-D2B5EB3EA8A9}"/>
              </a:ext>
            </a:extLst>
          </p:cNvPr>
          <p:cNvSpPr txBox="1"/>
          <p:nvPr/>
        </p:nvSpPr>
        <p:spPr>
          <a:xfrm>
            <a:off x="1204866" y="1739325"/>
            <a:ext cx="8960537" cy="3046988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1">
            <a:spAutoFit/>
          </a:bodyPr>
          <a:lstStyle/>
          <a:p>
            <a:pPr marL="342900" indent="-342900" algn="l" rtl="0">
              <a:buAutoNum type="arabicParenR"/>
            </a:pPr>
            <a:r>
              <a:rPr lang="en-US" sz="2400" dirty="0"/>
              <a:t>We learned how to implement algorithms and functions that deals with image properties such as: contrast &amp; brightness.</a:t>
            </a:r>
          </a:p>
          <a:p>
            <a:pPr algn="l" rtl="0"/>
            <a:endParaRPr lang="en-US" sz="2400" dirty="0"/>
          </a:p>
          <a:p>
            <a:pPr algn="l" rtl="0"/>
            <a:r>
              <a:rPr lang="en-US" sz="2400" dirty="0"/>
              <a:t>2) We learned how to use the minmax algorithm to “fix” distorted images.</a:t>
            </a:r>
          </a:p>
          <a:p>
            <a:pPr algn="l" rtl="0"/>
            <a:endParaRPr lang="en-US" sz="2400" dirty="0"/>
          </a:p>
          <a:p>
            <a:pPr algn="l" rtl="0"/>
            <a:r>
              <a:rPr lang="en-US" sz="2400" dirty="0"/>
              <a:t>3) We used methods involving LUT which is an essential concept in Image Processing</a:t>
            </a:r>
          </a:p>
        </p:txBody>
      </p:sp>
    </p:spTree>
    <p:extLst>
      <p:ext uri="{BB962C8B-B14F-4D97-AF65-F5344CB8AC3E}">
        <p14:creationId xmlns:p14="http://schemas.microsoft.com/office/powerpoint/2010/main" val="1188972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B1170-9872-DE22-10CD-57F6E5705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14243" y="0"/>
            <a:ext cx="377757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2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CCA195-EAB6-FCB8-66D7-F0CD64F8E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603" y="182562"/>
            <a:ext cx="10118793" cy="632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630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64859-B1BB-C5C3-0A34-EDB173965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01790" y="0"/>
            <a:ext cx="290209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3</a:t>
            </a:fld>
            <a:endParaRPr lang="he-IL" sz="1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DE4859-5847-4A50-A9DC-F3DC6B3D7D3E}"/>
              </a:ext>
            </a:extLst>
          </p:cNvPr>
          <p:cNvSpPr/>
          <p:nvPr/>
        </p:nvSpPr>
        <p:spPr>
          <a:xfrm>
            <a:off x="-7145" y="535481"/>
            <a:ext cx="4143983" cy="8365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/>
              <a:t>Input : </a:t>
            </a:r>
            <a:r>
              <a:rPr lang="en-US" b="1" u="sng" dirty="0"/>
              <a:t>A20.bmp </a:t>
            </a:r>
            <a:br>
              <a:rPr lang="en-US" dirty="0"/>
            </a:br>
            <a:r>
              <a:rPr lang="en-US" dirty="0"/>
              <a:t>(320x240 dimensions and from CGA true-color (24 bpp) bmp file type)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26D9CB8-2AF5-2893-DAD3-1795987EF265}"/>
              </a:ext>
            </a:extLst>
          </p:cNvPr>
          <p:cNvSpPr/>
          <p:nvPr/>
        </p:nvSpPr>
        <p:spPr>
          <a:xfrm>
            <a:off x="4136838" y="824718"/>
            <a:ext cx="3446742" cy="34046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B47706-486B-40ED-9216-37B2D263D824}"/>
              </a:ext>
            </a:extLst>
          </p:cNvPr>
          <p:cNvSpPr txBox="1"/>
          <p:nvPr/>
        </p:nvSpPr>
        <p:spPr>
          <a:xfrm>
            <a:off x="7648374" y="801205"/>
            <a:ext cx="4283413" cy="369332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/>
              <a:t>LoadGrayImageFromTrueColorBmpFile</a:t>
            </a:r>
            <a:endParaRPr lang="he-IL" b="1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2E06AD4-4F68-AD35-69B5-A6F6182E0C6D}"/>
              </a:ext>
            </a:extLst>
          </p:cNvPr>
          <p:cNvSpPr/>
          <p:nvPr/>
        </p:nvSpPr>
        <p:spPr>
          <a:xfrm rot="5400000">
            <a:off x="9586707" y="1168330"/>
            <a:ext cx="346751" cy="340468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CE2673-1239-4C12-890D-3AA49146F682}"/>
                  </a:ext>
                </a:extLst>
              </p:cNvPr>
              <p:cNvSpPr/>
              <p:nvPr/>
            </p:nvSpPr>
            <p:spPr>
              <a:xfrm>
                <a:off x="7648374" y="1511940"/>
                <a:ext cx="4283413" cy="904831"/>
              </a:xfrm>
              <a:prstGeom prst="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unsigned char GrayImage [ ] [ ]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which is the 2D array that represents the gray version of the input bmp color image   </a:t>
                </a:r>
                <a:endParaRPr lang="he-IL" dirty="0"/>
              </a:p>
            </p:txBody>
          </p:sp>
        </mc:Choice>
        <mc:Fallback xmlns="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1CE2673-1239-4C12-890D-3AA49146F6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48374" y="1511940"/>
                <a:ext cx="4283413" cy="904831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6D45A7-B4D0-60F5-200F-20B1DC39449D}"/>
                  </a:ext>
                </a:extLst>
              </p:cNvPr>
              <p:cNvSpPr txBox="1"/>
              <p:nvPr/>
            </p:nvSpPr>
            <p:spPr>
              <a:xfrm>
                <a:off x="0" y="1464466"/>
                <a:ext cx="4366909" cy="1200329"/>
              </a:xfrm>
              <a:prstGeom prst="rect">
                <a:avLst/>
              </a:prstGeom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b="1" dirty="0"/>
                  <a:t>StoreGrayImageAsGrayBmpFile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which is a function that stores the created GrayImage 2D array as a bmp file ( simply the gray version of </a:t>
                </a:r>
                <a:r>
                  <a:rPr lang="en-US" b="1" dirty="0"/>
                  <a:t>A20.bmp </a:t>
                </a:r>
                <a:r>
                  <a:rPr lang="en-US" dirty="0"/>
                  <a:t>)</a:t>
                </a:r>
                <a:endParaRPr lang="he-IL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36D45A7-B4D0-60F5-200F-20B1DC3944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464466"/>
                <a:ext cx="4366909" cy="12003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Arrow: Right 27">
            <a:extLst>
              <a:ext uri="{FF2B5EF4-FFF2-40B4-BE49-F238E27FC236}">
                <a16:creationId xmlns:a16="http://schemas.microsoft.com/office/drawing/2014/main" id="{F5FF03E6-C011-EF0E-1F49-20003275573B}"/>
              </a:ext>
            </a:extLst>
          </p:cNvPr>
          <p:cNvSpPr/>
          <p:nvPr/>
        </p:nvSpPr>
        <p:spPr>
          <a:xfrm flipH="1">
            <a:off x="4366910" y="1898551"/>
            <a:ext cx="3281464" cy="439759"/>
          </a:xfrm>
          <a:prstGeom prst="rightArrow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205A2852-FFE2-8664-82E3-48DE5BBDF723}"/>
              </a:ext>
            </a:extLst>
          </p:cNvPr>
          <p:cNvSpPr/>
          <p:nvPr/>
        </p:nvSpPr>
        <p:spPr>
          <a:xfrm rot="5400000">
            <a:off x="9653613" y="3572210"/>
            <a:ext cx="2651344" cy="340468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61C315E-B0CA-3225-0DCB-85603765F738}"/>
                  </a:ext>
                </a:extLst>
              </p:cNvPr>
              <p:cNvSpPr/>
              <p:nvPr/>
            </p:nvSpPr>
            <p:spPr>
              <a:xfrm>
                <a:off x="9212098" y="5068114"/>
                <a:ext cx="2979902" cy="1789886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Spoil_good_looking_Image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in the function there is a constants declarations –of the contrast and the brightness and then call the LUT functions</a:t>
                </a:r>
                <a:endParaRPr lang="he-IL" b="1" dirty="0"/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B61C315E-B0CA-3225-0DCB-85603765F73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2098" y="5068114"/>
                <a:ext cx="2979902" cy="178988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Arrow: Right 32">
            <a:extLst>
              <a:ext uri="{FF2B5EF4-FFF2-40B4-BE49-F238E27FC236}">
                <a16:creationId xmlns:a16="http://schemas.microsoft.com/office/drawing/2014/main" id="{01F241D7-572E-9275-F435-9AD1ACCED489}"/>
              </a:ext>
            </a:extLst>
          </p:cNvPr>
          <p:cNvSpPr/>
          <p:nvPr/>
        </p:nvSpPr>
        <p:spPr>
          <a:xfrm rot="10800000">
            <a:off x="8264305" y="5231048"/>
            <a:ext cx="947793" cy="51070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5BE289F-F96C-8FCE-1047-971D6B083CE4}"/>
                  </a:ext>
                </a:extLst>
              </p:cNvPr>
              <p:cNvSpPr/>
              <p:nvPr/>
            </p:nvSpPr>
            <p:spPr>
              <a:xfrm>
                <a:off x="-1" y="6181927"/>
                <a:ext cx="6096001" cy="680936"/>
              </a:xfrm>
              <a:prstGeom prst="rect">
                <a:avLst/>
              </a:prstGeom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StoreGrayImageAsGrayBmpFile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dirty="0"/>
                  <a:t>Store the new </a:t>
                </a:r>
                <a:r>
                  <a:rPr lang="en-US" b="1" dirty="0"/>
                  <a:t>GrayImage </a:t>
                </a:r>
                <a:r>
                  <a:rPr lang="en-US" dirty="0"/>
                  <a:t>as a bmp file </a:t>
                </a:r>
                <a:r>
                  <a:rPr lang="en-US" b="1" dirty="0">
                    <a:solidFill>
                      <a:srgbClr val="FFFF00"/>
                    </a:solidFill>
                  </a:rPr>
                  <a:t>(after transformation using LUT) </a:t>
                </a:r>
                <a:endParaRPr lang="he-IL" b="1" dirty="0">
                  <a:solidFill>
                    <a:srgbClr val="FFFF00"/>
                  </a:solidFill>
                </a:endParaRPr>
              </a:p>
            </p:txBody>
          </p:sp>
        </mc:Choice>
        <mc:Fallback xmlns=""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D5BE289F-F96C-8FCE-1047-971D6B083C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" y="6181927"/>
                <a:ext cx="6096001" cy="680936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6EB3A4-536C-4803-8861-F4C75493A7D8}"/>
                  </a:ext>
                </a:extLst>
              </p:cNvPr>
              <p:cNvSpPr/>
              <p:nvPr/>
            </p:nvSpPr>
            <p:spPr>
              <a:xfrm>
                <a:off x="6186791" y="4644172"/>
                <a:ext cx="2077514" cy="1438982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b="1" dirty="0"/>
                  <a:t>Create_LUT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function that creates a simple LUT using the formula: </a:t>
                </a:r>
                <a:r>
                  <a:rPr lang="en-US" b="1" dirty="0"/>
                  <a:t>val=c*i+b   </a:t>
                </a:r>
                <a:endParaRPr lang="he-IL" b="1" dirty="0"/>
              </a:p>
            </p:txBody>
          </p:sp>
        </mc:Choice>
        <mc:Fallback xmlns=""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896EB3A4-536C-4803-8861-F4C75493A7D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6791" y="4644172"/>
                <a:ext cx="2077514" cy="14389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Arrow: Right 36">
            <a:extLst>
              <a:ext uri="{FF2B5EF4-FFF2-40B4-BE49-F238E27FC236}">
                <a16:creationId xmlns:a16="http://schemas.microsoft.com/office/drawing/2014/main" id="{9F1DE23A-E155-BEBA-EA9A-56FBE43999F9}"/>
              </a:ext>
            </a:extLst>
          </p:cNvPr>
          <p:cNvSpPr/>
          <p:nvPr/>
        </p:nvSpPr>
        <p:spPr>
          <a:xfrm rot="10800000">
            <a:off x="5238998" y="5062465"/>
            <a:ext cx="947793" cy="510702"/>
          </a:xfrm>
          <a:prstGeom prst="rightArrow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42291CC-6BB8-5FA9-1649-39218C2CA6F6}"/>
                  </a:ext>
                </a:extLst>
              </p:cNvPr>
              <p:cNvSpPr/>
              <p:nvPr/>
            </p:nvSpPr>
            <p:spPr>
              <a:xfrm>
                <a:off x="2071990" y="4814054"/>
                <a:ext cx="3167007" cy="890787"/>
              </a:xfrm>
              <a:prstGeom prst="rect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ApplyLUTonGrayImage</a:t>
                </a:r>
              </a:p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dirty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a function that applies the created LUT on the GrayImage  </a:t>
                </a:r>
                <a:endParaRPr lang="he-IL" dirty="0"/>
              </a:p>
            </p:txBody>
          </p:sp>
        </mc:Choice>
        <mc:Fallback xmlns="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042291CC-6BB8-5FA9-1649-39218C2CA6F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71990" y="4814054"/>
                <a:ext cx="3167007" cy="89078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9" name="Arrow: Right 38">
            <a:extLst>
              <a:ext uri="{FF2B5EF4-FFF2-40B4-BE49-F238E27FC236}">
                <a16:creationId xmlns:a16="http://schemas.microsoft.com/office/drawing/2014/main" id="{86E2726E-A1C4-D442-E213-4EEB824CF853}"/>
              </a:ext>
            </a:extLst>
          </p:cNvPr>
          <p:cNvSpPr/>
          <p:nvPr/>
        </p:nvSpPr>
        <p:spPr>
          <a:xfrm rot="5400000">
            <a:off x="3292730" y="5706490"/>
            <a:ext cx="440180" cy="510702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79856A0C-55B6-3402-0016-B3E62BDDF632}"/>
              </a:ext>
            </a:extLst>
          </p:cNvPr>
          <p:cNvSpPr/>
          <p:nvPr/>
        </p:nvSpPr>
        <p:spPr>
          <a:xfrm rot="5400000">
            <a:off x="8990513" y="2541078"/>
            <a:ext cx="589077" cy="340468"/>
          </a:xfrm>
          <a:prstGeom prst="rightArrow">
            <a:avLst/>
          </a:prstGeom>
          <a:solidFill>
            <a:srgbClr val="FF0000"/>
          </a:solidFill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D77155E-F359-34C3-E917-390163B63679}"/>
                  </a:ext>
                </a:extLst>
              </p:cNvPr>
              <p:cNvSpPr/>
              <p:nvPr/>
            </p:nvSpPr>
            <p:spPr>
              <a:xfrm>
                <a:off x="3394953" y="3006984"/>
                <a:ext cx="6926094" cy="878085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r>
                  <a:rPr lang="en-US" b="1" dirty="0"/>
                  <a:t>Min_Max_Algorithm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in the function there is a constants declarations –of the contrast and the brightness and then call the LUT functions (different constants from </a:t>
                </a:r>
                <a:r>
                  <a:rPr lang="en-US" b="1" dirty="0"/>
                  <a:t>Spoil_good_looking_Image) </a:t>
                </a:r>
                <a:endParaRPr lang="he-IL" b="1" dirty="0"/>
              </a:p>
            </p:txBody>
          </p:sp>
        </mc:Choice>
        <mc:Fallback xmlns=""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BD77155E-F359-34C3-E917-390163B6367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4953" y="3006984"/>
                <a:ext cx="6926094" cy="878085"/>
              </a:xfrm>
              <a:prstGeom prst="rect">
                <a:avLst/>
              </a:prstGeom>
              <a:blipFill>
                <a:blip r:embed="rId8"/>
                <a:stretch>
                  <a:fillRect l="-702" t="-4082" r="-702" b="-12245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Arrow: Right 43">
            <a:extLst>
              <a:ext uri="{FF2B5EF4-FFF2-40B4-BE49-F238E27FC236}">
                <a16:creationId xmlns:a16="http://schemas.microsoft.com/office/drawing/2014/main" id="{2F28CFAE-4025-5254-A97A-E6BFD4A252C9}"/>
              </a:ext>
            </a:extLst>
          </p:cNvPr>
          <p:cNvSpPr/>
          <p:nvPr/>
        </p:nvSpPr>
        <p:spPr>
          <a:xfrm rot="5400000">
            <a:off x="6700157" y="4009272"/>
            <a:ext cx="759104" cy="510702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5DCB34B4-3643-6773-E83F-537464DE8A15}"/>
              </a:ext>
            </a:extLst>
          </p:cNvPr>
          <p:cNvSpPr txBox="1"/>
          <p:nvPr/>
        </p:nvSpPr>
        <p:spPr>
          <a:xfrm>
            <a:off x="4157287" y="-62469"/>
            <a:ext cx="458091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21.0 - flow chart of the code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</p:spTree>
    <p:extLst>
      <p:ext uri="{BB962C8B-B14F-4D97-AF65-F5344CB8AC3E}">
        <p14:creationId xmlns:p14="http://schemas.microsoft.com/office/powerpoint/2010/main" val="112496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CF858-89D8-4B06-1CA1-1293ECD6E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16383" y="6492875"/>
            <a:ext cx="270753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4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B3694E-E26D-C531-A05C-2B32C008B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75" y="850765"/>
            <a:ext cx="10935649" cy="257823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E575356-F236-3662-2F05-DF4A88B798A5}"/>
              </a:ext>
            </a:extLst>
          </p:cNvPr>
          <p:cNvSpPr/>
          <p:nvPr/>
        </p:nvSpPr>
        <p:spPr>
          <a:xfrm rot="16200000">
            <a:off x="7448955" y="3080830"/>
            <a:ext cx="1901757" cy="661481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A5205A-6EC5-D5F7-601B-DC9A9CB4F7AE}"/>
              </a:ext>
            </a:extLst>
          </p:cNvPr>
          <p:cNvSpPr/>
          <p:nvPr/>
        </p:nvSpPr>
        <p:spPr>
          <a:xfrm>
            <a:off x="7149831" y="4362449"/>
            <a:ext cx="3715966" cy="676478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Pay attention to ‘c’ and ‘b’ values – corresponding the IDs of the group</a:t>
            </a:r>
            <a:endParaRPr lang="he-IL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06DA654A-7EB1-31A6-675B-0B5D95C9F13F}"/>
              </a:ext>
            </a:extLst>
          </p:cNvPr>
          <p:cNvSpPr/>
          <p:nvPr/>
        </p:nvSpPr>
        <p:spPr>
          <a:xfrm rot="16200000">
            <a:off x="3365702" y="3793246"/>
            <a:ext cx="1901757" cy="661481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1D7683-31BD-365B-8DA6-C88F83F7890D}"/>
              </a:ext>
            </a:extLst>
          </p:cNvPr>
          <p:cNvSpPr/>
          <p:nvPr/>
        </p:nvSpPr>
        <p:spPr>
          <a:xfrm>
            <a:off x="2264043" y="5074865"/>
            <a:ext cx="4105073" cy="90467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After ‘c’ and ‘b’ declarations – create using them a simple LUT and then apply the LUP on the gray image (img [ ] [ ] )</a:t>
            </a:r>
            <a:endParaRPr lang="he-IL" dirty="0"/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D676BF52-E09D-0F4E-A28A-1D8A8A103CCD}"/>
              </a:ext>
            </a:extLst>
          </p:cNvPr>
          <p:cNvSpPr txBox="1"/>
          <p:nvPr/>
        </p:nvSpPr>
        <p:spPr>
          <a:xfrm>
            <a:off x="1867710" y="0"/>
            <a:ext cx="772376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21.1 – “Spoil_good_looking_Image” function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</p:spTree>
    <p:extLst>
      <p:ext uri="{BB962C8B-B14F-4D97-AF65-F5344CB8AC3E}">
        <p14:creationId xmlns:p14="http://schemas.microsoft.com/office/powerpoint/2010/main" val="2077260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E24076-EE81-0FBE-088D-14538BFB3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62881" y="6492875"/>
            <a:ext cx="329119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5</a:t>
            </a:fld>
            <a:endParaRPr lang="he-IL" sz="14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BEFDDF-5F1D-495A-BA1B-99D4358A9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4559"/>
            <a:ext cx="6419850" cy="2886075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E8DCC3AB-FE28-1C45-8615-8199387B0DD6}"/>
              </a:ext>
            </a:extLst>
          </p:cNvPr>
          <p:cNvSpPr/>
          <p:nvPr/>
        </p:nvSpPr>
        <p:spPr>
          <a:xfrm rot="10800000">
            <a:off x="4905711" y="2076853"/>
            <a:ext cx="2945047" cy="661481"/>
          </a:xfrm>
          <a:prstGeom prst="right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5AD355-E89E-1BDD-E01A-7FFBFB47E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98" y="4119667"/>
            <a:ext cx="9372600" cy="16002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4EB3D64-B0D0-D2A8-F8AE-7CED0789FE60}"/>
              </a:ext>
            </a:extLst>
          </p:cNvPr>
          <p:cNvSpPr/>
          <p:nvPr/>
        </p:nvSpPr>
        <p:spPr>
          <a:xfrm>
            <a:off x="7850759" y="1988714"/>
            <a:ext cx="4105073" cy="90467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Create_LUT is a very simple function for creating a LUT using the contrast (c) and brightness (b) constants.</a:t>
            </a:r>
            <a:endParaRPr lang="he-I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552572-74AC-25C1-A31F-2350A70D48F4}"/>
              </a:ext>
            </a:extLst>
          </p:cNvPr>
          <p:cNvSpPr/>
          <p:nvPr/>
        </p:nvSpPr>
        <p:spPr>
          <a:xfrm>
            <a:off x="9136047" y="4563893"/>
            <a:ext cx="3055953" cy="1201269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After defining the LUT – we need to apply the LUT of the original gray image (img [ ] [ ] ) </a:t>
            </a:r>
            <a:endParaRPr lang="he-IL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E21E3F5-C23C-64F0-720D-1690E69C4E74}"/>
              </a:ext>
            </a:extLst>
          </p:cNvPr>
          <p:cNvSpPr/>
          <p:nvPr/>
        </p:nvSpPr>
        <p:spPr>
          <a:xfrm rot="10800000">
            <a:off x="7163067" y="4807083"/>
            <a:ext cx="1972979" cy="661481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E2EBC19D-E563-F826-7370-05036EE378AE}"/>
              </a:ext>
            </a:extLst>
          </p:cNvPr>
          <p:cNvSpPr txBox="1"/>
          <p:nvPr/>
        </p:nvSpPr>
        <p:spPr>
          <a:xfrm>
            <a:off x="1215956" y="58194"/>
            <a:ext cx="911481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21.2 – “Create_LUT” and “ApplyLUTonGrrayImage” functions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</p:spTree>
    <p:extLst>
      <p:ext uri="{BB962C8B-B14F-4D97-AF65-F5344CB8AC3E}">
        <p14:creationId xmlns:p14="http://schemas.microsoft.com/office/powerpoint/2010/main" val="2783070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F35D6E-5BE9-8654-EA4F-1C609EE4F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911518" y="0"/>
            <a:ext cx="280481" cy="330403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6</a:t>
            </a:fld>
            <a:endParaRPr lang="he-IL" sz="1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EF4827-8F01-A0F2-8794-9A0205923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7372"/>
            <a:ext cx="6715173" cy="3946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CBE17C-9C62-6D46-1ABB-F8F128A52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5419"/>
            <a:ext cx="7626485" cy="136872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6604A50-AC54-EE9C-B43D-DDECC362E39A}"/>
              </a:ext>
            </a:extLst>
          </p:cNvPr>
          <p:cNvSpPr/>
          <p:nvPr/>
        </p:nvSpPr>
        <p:spPr>
          <a:xfrm>
            <a:off x="7626485" y="682933"/>
            <a:ext cx="4565512" cy="1716176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r>
              <a:rPr lang="en-US" dirty="0"/>
              <a:t>Another LUT creation function – now for the min_max_algorithm.</a:t>
            </a:r>
          </a:p>
          <a:p>
            <a:r>
              <a:rPr lang="en-US" dirty="0"/>
              <a:t> The max value is 255 and the min value is 0 (in grayscale). Now, the ‘c’ and the ‘b’ are defined differently then they were defined for the Spoil_good_looking_Image algorithm</a:t>
            </a:r>
            <a:endParaRPr lang="he-I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1F3117-1F6B-769D-E0F9-036F3E4F25A3}"/>
              </a:ext>
            </a:extLst>
          </p:cNvPr>
          <p:cNvSpPr txBox="1"/>
          <p:nvPr/>
        </p:nvSpPr>
        <p:spPr>
          <a:xfrm>
            <a:off x="6715173" y="2650881"/>
            <a:ext cx="5476824" cy="646331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The first part of the function finds the minimum and maximum pixel values in the image.</a:t>
            </a:r>
            <a:endParaRPr lang="he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396329-A350-9471-91E4-9B0A513E7024}"/>
              </a:ext>
            </a:extLst>
          </p:cNvPr>
          <p:cNvSpPr txBox="1"/>
          <p:nvPr/>
        </p:nvSpPr>
        <p:spPr>
          <a:xfrm>
            <a:off x="6095996" y="3297212"/>
            <a:ext cx="6126807" cy="646331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min is initially set to the maximum possible pixel value (255), and max is set to the minimum possible pixel value (0).</a:t>
            </a:r>
            <a:endParaRPr lang="he-IL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015719-7D59-0903-DCA3-DCBF207B1B7C}"/>
              </a:ext>
            </a:extLst>
          </p:cNvPr>
          <p:cNvSpPr txBox="1"/>
          <p:nvPr/>
        </p:nvSpPr>
        <p:spPr>
          <a:xfrm>
            <a:off x="6096000" y="3920628"/>
            <a:ext cx="6126803" cy="120032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The function then iterates through each pixel in the image. For each pixel : If the pixel value is less than min, min is updated to this pixel value. If the pixel value is greater than max, max is updated to this pixel value.</a:t>
            </a:r>
            <a:endParaRPr lang="he-I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9B2518-4007-7334-ADF3-D6B8226C98C6}"/>
              </a:ext>
            </a:extLst>
          </p:cNvPr>
          <p:cNvSpPr txBox="1"/>
          <p:nvPr/>
        </p:nvSpPr>
        <p:spPr>
          <a:xfrm>
            <a:off x="6095996" y="5120957"/>
            <a:ext cx="6096001" cy="6463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By the end of these loops, min holds the smallest pixel value in the image, and max holds the largest pixel value.</a:t>
            </a:r>
            <a:endParaRPr lang="he-IL" b="1" dirty="0">
              <a:solidFill>
                <a:srgbClr val="FFFF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EB0431-695E-83A1-8C39-2C2F8DEAAEFA}"/>
              </a:ext>
            </a:extLst>
          </p:cNvPr>
          <p:cNvSpPr txBox="1"/>
          <p:nvPr/>
        </p:nvSpPr>
        <p:spPr>
          <a:xfrm>
            <a:off x="6095996" y="5767288"/>
            <a:ext cx="6096000" cy="64633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/>
              <a:t>After finding the minimum and maximum pixel values, the function creates a LUT to normalize the pixel values.</a:t>
            </a:r>
            <a:endParaRPr lang="he-IL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E897808-3EA0-2502-73A5-D29181C19444}"/>
              </a:ext>
            </a:extLst>
          </p:cNvPr>
          <p:cNvSpPr txBox="1"/>
          <p:nvPr/>
        </p:nvSpPr>
        <p:spPr>
          <a:xfrm>
            <a:off x="5653392" y="6413619"/>
            <a:ext cx="6538604" cy="36933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Finally, the LUT is applied to the image to adjust the pixel values.</a:t>
            </a:r>
            <a:endParaRPr lang="he-IL" dirty="0">
              <a:solidFill>
                <a:schemeClr val="bg1"/>
              </a:solidFill>
            </a:endParaRPr>
          </a:p>
        </p:txBody>
      </p:sp>
      <p:sp>
        <p:nvSpPr>
          <p:cNvPr id="2" name="Google Shape;104;p3">
            <a:extLst>
              <a:ext uri="{FF2B5EF4-FFF2-40B4-BE49-F238E27FC236}">
                <a16:creationId xmlns:a16="http://schemas.microsoft.com/office/drawing/2014/main" id="{E28032A3-8A97-5049-4105-92F08E793B65}"/>
              </a:ext>
            </a:extLst>
          </p:cNvPr>
          <p:cNvSpPr txBox="1"/>
          <p:nvPr/>
        </p:nvSpPr>
        <p:spPr>
          <a:xfrm>
            <a:off x="1215956" y="58194"/>
            <a:ext cx="1022377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21.3 – “CreateMinMaxLUT” and “Min_Max_Algorithm” functions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</p:spTree>
    <p:extLst>
      <p:ext uri="{BB962C8B-B14F-4D97-AF65-F5344CB8AC3E}">
        <p14:creationId xmlns:p14="http://schemas.microsoft.com/office/powerpoint/2010/main" val="832199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B7B63-1687-5171-5DE7-A493C9FE4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6492875"/>
            <a:ext cx="358302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7</a:t>
            </a:fld>
            <a:endParaRPr lang="he-IL" sz="1400"/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D7126068-6393-C215-376B-82B77D31C007}"/>
              </a:ext>
            </a:extLst>
          </p:cNvPr>
          <p:cNvSpPr txBox="1"/>
          <p:nvPr/>
        </p:nvSpPr>
        <p:spPr>
          <a:xfrm>
            <a:off x="3827834" y="0"/>
            <a:ext cx="4536332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21.4 –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 the “main” function</a:t>
            </a:r>
            <a:endParaRPr sz="2800" b="0" i="0" u="sng" strike="noStrike" cap="none" dirty="0">
              <a:solidFill>
                <a:srgbClr val="FF0000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D09943-3EFB-39A3-96D2-7A2C8A11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911" y="1215957"/>
            <a:ext cx="7532178" cy="398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04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B88FEC3-1EB0-F6B0-ABC7-7E55FF7C8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2393" y="1857027"/>
            <a:ext cx="2119062" cy="238003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1B576-4C1A-9C80-C189-1C152506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31557" y="0"/>
            <a:ext cx="460443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8</a:t>
            </a:fld>
            <a:endParaRPr lang="he-IL" sz="14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1FCEF0-775C-9080-45D7-3F8272012A5D}"/>
              </a:ext>
            </a:extLst>
          </p:cNvPr>
          <p:cNvSpPr/>
          <p:nvPr/>
        </p:nvSpPr>
        <p:spPr>
          <a:xfrm>
            <a:off x="0" y="995144"/>
            <a:ext cx="3348976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A20.bmp (original color image)</a:t>
            </a:r>
            <a:endParaRPr lang="he-IL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AACD76-44CA-D14B-3122-7FC4BAD4F931}"/>
              </a:ext>
            </a:extLst>
          </p:cNvPr>
          <p:cNvGrpSpPr/>
          <p:nvPr/>
        </p:nvGrpSpPr>
        <p:grpSpPr>
          <a:xfrm>
            <a:off x="9633754" y="351787"/>
            <a:ext cx="2105267" cy="3442000"/>
            <a:chOff x="9505240" y="1694204"/>
            <a:chExt cx="2105267" cy="3442000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62028D3-02E2-74F9-4AAE-2BC14B584A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81291" y="2053293"/>
              <a:ext cx="131977" cy="1497303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6980122-1A4F-66B3-E4FF-D62D6174E56E}"/>
                </a:ext>
              </a:extLst>
            </p:cNvPr>
            <p:cNvSpPr/>
            <p:nvPr/>
          </p:nvSpPr>
          <p:spPr>
            <a:xfrm>
              <a:off x="10549512" y="1694204"/>
              <a:ext cx="1060995" cy="359089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location</a:t>
              </a:r>
              <a:endParaRPr lang="he-IL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E87486E-206B-B561-E851-7DFA3737043B}"/>
                </a:ext>
              </a:extLst>
            </p:cNvPr>
            <p:cNvSpPr/>
            <p:nvPr/>
          </p:nvSpPr>
          <p:spPr>
            <a:xfrm>
              <a:off x="9505240" y="2391540"/>
              <a:ext cx="1378812" cy="35908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RGB values</a:t>
              </a:r>
              <a:endParaRPr lang="he-IL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37AC7B8B-458C-FFDE-41DC-3BB4C0FD7837}"/>
                </a:ext>
              </a:extLst>
            </p:cNvPr>
            <p:cNvCxnSpPr>
              <a:cxnSpLocks/>
            </p:cNvCxnSpPr>
            <p:nvPr/>
          </p:nvCxnSpPr>
          <p:spPr>
            <a:xfrm>
              <a:off x="10214043" y="2755851"/>
              <a:ext cx="16075" cy="132003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3082616-5099-D0A4-657C-CE129F433A33}"/>
                </a:ext>
              </a:extLst>
            </p:cNvPr>
            <p:cNvSpPr/>
            <p:nvPr/>
          </p:nvSpPr>
          <p:spPr>
            <a:xfrm>
              <a:off x="10214043" y="4153711"/>
              <a:ext cx="335469" cy="982493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7096FF0-205B-5C14-E636-19ABBA5A3E6E}"/>
                </a:ext>
              </a:extLst>
            </p:cNvPr>
            <p:cNvSpPr/>
            <p:nvPr/>
          </p:nvSpPr>
          <p:spPr>
            <a:xfrm>
              <a:off x="10676100" y="3550595"/>
              <a:ext cx="415904" cy="603115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25D66AA-2B22-D789-EA31-DB9B890EC92C}"/>
              </a:ext>
            </a:extLst>
          </p:cNvPr>
          <p:cNvSpPr txBox="1"/>
          <p:nvPr/>
        </p:nvSpPr>
        <p:spPr>
          <a:xfrm>
            <a:off x="5367481" y="1934130"/>
            <a:ext cx="3868930" cy="1754326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he-IL"/>
            </a:defPPr>
            <a:lvl1pPr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l" rtl="0"/>
            <a:r>
              <a:rPr lang="en-US" dirty="0"/>
              <a:t>we found on the internet a good looking photograph consisting variety of fruits and vegetables. We resized the image to 320x240 dimensions and made sure it’s from CGA true-color (24 bpp) bmp file type.</a:t>
            </a:r>
          </a:p>
        </p:txBody>
      </p:sp>
      <p:sp>
        <p:nvSpPr>
          <p:cNvPr id="5" name="Google Shape;104;p3">
            <a:extLst>
              <a:ext uri="{FF2B5EF4-FFF2-40B4-BE49-F238E27FC236}">
                <a16:creationId xmlns:a16="http://schemas.microsoft.com/office/drawing/2014/main" id="{01D1A520-20A2-BF05-431A-7FCF30C1EAB3}"/>
              </a:ext>
            </a:extLst>
          </p:cNvPr>
          <p:cNvSpPr txBox="1"/>
          <p:nvPr/>
        </p:nvSpPr>
        <p:spPr>
          <a:xfrm>
            <a:off x="1068261" y="0"/>
            <a:ext cx="9083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21.5 – 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demonstration using profiler –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part 1/5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D7B572-2210-6204-F68B-F754B0D77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502" y="4314878"/>
            <a:ext cx="2419350" cy="249555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88E0F3-7528-A070-4450-F1C9493ED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1833" y="4276778"/>
            <a:ext cx="3133725" cy="25336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FB5178-760C-2E95-B60D-AC34F37444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25430"/>
            <a:ext cx="4877764" cy="371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8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913D37-B678-E116-659C-99012A903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40780" y="0"/>
            <a:ext cx="302645" cy="365125"/>
          </a:xfrm>
        </p:spPr>
        <p:txBody>
          <a:bodyPr/>
          <a:lstStyle/>
          <a:p>
            <a:fld id="{1CC24C3C-60E1-4892-AEC8-068132A128A1}" type="slidenum">
              <a:rPr lang="he-IL" sz="1400" smtClean="0"/>
              <a:t>9</a:t>
            </a:fld>
            <a:endParaRPr lang="he-IL" sz="14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40576D-71B5-541C-1659-A0D78330512D}"/>
              </a:ext>
            </a:extLst>
          </p:cNvPr>
          <p:cNvSpPr/>
          <p:nvPr/>
        </p:nvSpPr>
        <p:spPr>
          <a:xfrm>
            <a:off x="807395" y="1240810"/>
            <a:ext cx="1634247" cy="4182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A20gray.bmp</a:t>
            </a:r>
            <a:endParaRPr lang="he-IL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6C5CF58-518A-AB12-ED6D-F8C336ED4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5177" y="4695825"/>
            <a:ext cx="2066925" cy="216217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2612797-6DC3-DB1B-2613-3DB9432E085E}"/>
              </a:ext>
            </a:extLst>
          </p:cNvPr>
          <p:cNvGrpSpPr/>
          <p:nvPr/>
        </p:nvGrpSpPr>
        <p:grpSpPr>
          <a:xfrm>
            <a:off x="10426812" y="2379174"/>
            <a:ext cx="1485795" cy="3992472"/>
            <a:chOff x="10230136" y="929724"/>
            <a:chExt cx="1485795" cy="3992472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C944B2D-0388-9861-98AB-40D8FFC181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181291" y="2575615"/>
              <a:ext cx="341028" cy="974981"/>
            </a:xfrm>
            <a:prstGeom prst="straightConnector1">
              <a:avLst/>
            </a:prstGeom>
            <a:ln w="57150"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48CB969-413A-5209-2737-753279A89A39}"/>
                </a:ext>
              </a:extLst>
            </p:cNvPr>
            <p:cNvSpPr/>
            <p:nvPr/>
          </p:nvSpPr>
          <p:spPr>
            <a:xfrm>
              <a:off x="10654936" y="2217936"/>
              <a:ext cx="1060995" cy="359089"/>
            </a:xfrm>
            <a:prstGeom prst="rect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location</a:t>
              </a:r>
              <a:endParaRPr lang="he-IL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00C6CF2-477C-3C38-867F-C1D4D51EC65E}"/>
                </a:ext>
              </a:extLst>
            </p:cNvPr>
            <p:cNvSpPr/>
            <p:nvPr/>
          </p:nvSpPr>
          <p:spPr>
            <a:xfrm>
              <a:off x="10230136" y="929724"/>
              <a:ext cx="1378812" cy="359089"/>
            </a:xfrm>
            <a:prstGeom prst="rect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dirty="0"/>
                <a:t>RGB values</a:t>
              </a:r>
              <a:endParaRPr lang="he-IL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5ACA295-117F-D0E0-6AB3-6933F4EE58AE}"/>
                </a:ext>
              </a:extLst>
            </p:cNvPr>
            <p:cNvCxnSpPr>
              <a:cxnSpLocks/>
            </p:cNvCxnSpPr>
            <p:nvPr/>
          </p:nvCxnSpPr>
          <p:spPr>
            <a:xfrm>
              <a:off x="10290707" y="1288813"/>
              <a:ext cx="65825" cy="261195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E08E11B-CCE6-0A1E-BABF-D9623B20CCB8}"/>
                </a:ext>
              </a:extLst>
            </p:cNvPr>
            <p:cNvSpPr/>
            <p:nvPr/>
          </p:nvSpPr>
          <p:spPr>
            <a:xfrm>
              <a:off x="10356532" y="4075890"/>
              <a:ext cx="293540" cy="846306"/>
            </a:xfrm>
            <a:prstGeom prst="rect">
              <a:avLst/>
            </a:prstGeom>
            <a:no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025C3DB-CB7F-5124-57C8-1E63738EB6C2}"/>
                </a:ext>
              </a:extLst>
            </p:cNvPr>
            <p:cNvSpPr/>
            <p:nvPr/>
          </p:nvSpPr>
          <p:spPr>
            <a:xfrm>
              <a:off x="10765387" y="3550596"/>
              <a:ext cx="415904" cy="525294"/>
            </a:xfrm>
            <a:prstGeom prst="rect">
              <a:avLst/>
            </a:prstGeom>
            <a:noFill/>
            <a:ln w="38100">
              <a:solidFill>
                <a:srgbClr val="00B050"/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8DE083C-63A3-DF9A-0D97-4FAF01888F8D}"/>
              </a:ext>
            </a:extLst>
          </p:cNvPr>
          <p:cNvSpPr txBox="1"/>
          <p:nvPr/>
        </p:nvSpPr>
        <p:spPr>
          <a:xfrm>
            <a:off x="2786040" y="1131810"/>
            <a:ext cx="7881025" cy="369332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he-IL"/>
            </a:defPPr>
            <a:lvl1pPr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he-IL" dirty="0"/>
          </a:p>
        </p:txBody>
      </p:sp>
      <p:sp>
        <p:nvSpPr>
          <p:cNvPr id="9" name="Google Shape;104;p3">
            <a:extLst>
              <a:ext uri="{FF2B5EF4-FFF2-40B4-BE49-F238E27FC236}">
                <a16:creationId xmlns:a16="http://schemas.microsoft.com/office/drawing/2014/main" id="{1686AB91-EEB8-75D6-11B9-3275D2DF27FD}"/>
              </a:ext>
            </a:extLst>
          </p:cNvPr>
          <p:cNvSpPr txBox="1"/>
          <p:nvPr/>
        </p:nvSpPr>
        <p:spPr>
          <a:xfrm>
            <a:off x="1131043" y="0"/>
            <a:ext cx="9083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0" u="sng" strike="noStrike" cap="none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21.6 – </a:t>
            </a:r>
            <a:r>
              <a:rPr lang="en-US" sz="2800" b="1" u="sng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demonstration using profiler – </a:t>
            </a:r>
            <a:r>
              <a:rPr lang="en-US" sz="2800" b="1" u="sng" dirty="0">
                <a:solidFill>
                  <a:srgbClr val="FF0000"/>
                </a:solidFill>
                <a:latin typeface="Calibri"/>
                <a:cs typeface="Calibri"/>
                <a:sym typeface="Calibri"/>
              </a:rPr>
              <a:t>part 2/5 </a:t>
            </a:r>
            <a:endParaRPr sz="2800" b="0" i="0" u="sng" strike="noStrike" cap="none" dirty="0">
              <a:solidFill>
                <a:schemeClr val="dk1"/>
              </a:solidFill>
              <a:latin typeface="Corben"/>
              <a:ea typeface="Corben"/>
              <a:cs typeface="Corben"/>
              <a:sym typeface="Corben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7FF3DBA-940D-BA6C-9ED9-B7D1D4699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236" y="4343400"/>
            <a:ext cx="2409825" cy="2514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72F2F8A-72BE-C4D9-A9FF-D83FBDBD3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748" y="4286250"/>
            <a:ext cx="3162300" cy="257175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8A81F5D-BB42-CD84-B1B8-4844F076FB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764928"/>
            <a:ext cx="3870624" cy="28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47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1921</TotalTime>
  <Words>951</Words>
  <Application>Microsoft Office PowerPoint</Application>
  <PresentationFormat>Widescreen</PresentationFormat>
  <Paragraphs>111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Cambria Math</vt:lpstr>
      <vt:lpstr>Cooper Black</vt:lpstr>
      <vt:lpstr>Corben</vt:lpstr>
      <vt:lpstr>Office Theme</vt:lpstr>
      <vt:lpstr>Course: Image Processing 31651 Assignment #21 Pixel to Pixel Operations (Part 1) – version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21.10 What did we learned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omri pony</dc:creator>
  <cp:lastModifiedBy>omri pony</cp:lastModifiedBy>
  <cp:revision>33</cp:revision>
  <dcterms:created xsi:type="dcterms:W3CDTF">2024-07-16T07:12:11Z</dcterms:created>
  <dcterms:modified xsi:type="dcterms:W3CDTF">2024-07-24T11:28:16Z</dcterms:modified>
</cp:coreProperties>
</file>

<file path=docProps/thumbnail.jpeg>
</file>